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5" r:id="rId10"/>
    <p:sldId id="266" r:id="rId11"/>
    <p:sldId id="267" r:id="rId12"/>
    <p:sldId id="268" r:id="rId13"/>
    <p:sldId id="264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0107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5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11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10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1661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738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2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603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22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578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545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9E04F5D-6B33-47BD-B6B8-79646BD1840F}" type="datetimeFigureOut">
              <a:rPr lang="ru-RU" smtClean="0"/>
              <a:t>12.03.2023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9888812-C8CA-492F-A445-1039CAF37AA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2303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Учебная мотивация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Петрова Елена, семейный психолог</a:t>
            </a:r>
          </a:p>
          <a:p>
            <a:r>
              <a:rPr lang="ru-RU" dirty="0"/>
              <a:t> Школа личностного развития «Фрегат»</a:t>
            </a:r>
          </a:p>
          <a:p>
            <a:r>
              <a:rPr lang="ru-RU" dirty="0"/>
              <a:t>Открытое подростковое пространство «БОРТ». </a:t>
            </a:r>
          </a:p>
          <a:p>
            <a:r>
              <a:rPr lang="ru-RU" dirty="0"/>
              <a:t>г. Абакан Республика Хакасия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641AF5E-4D41-4125-906E-10EF5B090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6" y="5556183"/>
            <a:ext cx="874807" cy="8103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F8D58B9-4862-4BB0-8E91-E79F57FFF5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90" y="5411034"/>
            <a:ext cx="1337720" cy="11307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D7803B3-F5CC-44CF-BF86-7A72FC6F7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0" y="5556183"/>
            <a:ext cx="2114286" cy="6047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1F9B3D0-2F0F-4C2D-9F56-8CD313C5E1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396" y="5411034"/>
            <a:ext cx="1645951" cy="83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31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819" y="526297"/>
            <a:ext cx="9612971" cy="8496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Учебная мотивация подростков. </a:t>
            </a:r>
            <a:br>
              <a:rPr lang="ru-RU" sz="4000" dirty="0"/>
            </a:br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родителям: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5025" y="1706880"/>
            <a:ext cx="9612971" cy="4685211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/>
              <a:t>12-14(15) лет работают только границы, пряники и кнуты «ВНЕШНЯЯ МОТИВАЦИЯ» (Можно придумать стимул, почему должно быть выгодно успеть сделать уроки).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/>
              <a:t>Создавать спокойную атмосферу дома, не сводить все разговоры к одной теме – учеба.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/>
              <a:t>Спрашивать, какая ваша помощь нужна? Но не решать проблемы за ребенка.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/>
              <a:t>Выводить ребенка в позицию партнера «Давай подумаем месте, что будем делать».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/>
              <a:t>Задача родителей: помочь ребенку определиться с целью на будущее. Цель на будущее – внутренняя мотивация (учусь чтобы пойти учиться на….)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/>
              <a:t>Если у ребенка есть свой план – не мешать, но быть рядом.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/>
              <a:t>Не заставлять принимать решения, которые он не хочет, но обсуждать последствия.</a:t>
            </a:r>
          </a:p>
          <a:p>
            <a:pPr algn="l"/>
            <a:endParaRPr lang="ru-RU" dirty="0"/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4213" y="395696"/>
            <a:ext cx="2079444" cy="155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5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98863"/>
          </a:xfrm>
        </p:spPr>
        <p:txBody>
          <a:bodyPr/>
          <a:lstStyle/>
          <a:p>
            <a:pPr algn="ctr"/>
            <a:r>
              <a:rPr lang="ru-RU" dirty="0"/>
              <a:t>Скачки мотивации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14994"/>
            <a:ext cx="9601200" cy="4552406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«Не хочу» - это сигнал либо о внешнем изменении (когда что-то в школе, кружке меняется и не соответствует «зачем» ребенка), либо о внутреннем изменении, когда наши «зачем» устарели и не побуждают нас учиться. </a:t>
            </a:r>
          </a:p>
          <a:p>
            <a:r>
              <a:rPr lang="ru-RU" dirty="0"/>
              <a:t>Другие причины:</a:t>
            </a:r>
          </a:p>
          <a:p>
            <a:pPr marL="0" indent="0">
              <a:buNone/>
            </a:pPr>
            <a:r>
              <a:rPr lang="ru-RU" dirty="0"/>
              <a:t>- ребенок просто устал («переел»), тогда паузы, отпуск, снижение планки…;</a:t>
            </a:r>
          </a:p>
          <a:p>
            <a:pPr marL="0" indent="0">
              <a:buNone/>
            </a:pPr>
            <a:r>
              <a:rPr lang="ru-RU" dirty="0"/>
              <a:t>- требования к ребенку слишком высокие или наоборот слишком мягкие;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Детям важно видеть что родители относятся к скачкам мотивации спокойно и устойчиво. 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Принять скачки мотивации как должное.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860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2074"/>
          </a:xfrm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Когда мотивации нет вообще никакой: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не дообследованные дети (отставание в развитии, неврологические проблемы, задержки в психическом развитии (ЗПР);</a:t>
            </a:r>
          </a:p>
          <a:p>
            <a:r>
              <a:rPr lang="ru-RU" dirty="0"/>
              <a:t>эмоциональные нарушения (высокий уровень ситуативной или личностной тревожности; агрессивность; заниженная самооценка – причины чаще всего в поведении родителей, иногда учителей);</a:t>
            </a:r>
          </a:p>
          <a:p>
            <a:r>
              <a:rPr lang="ru-RU" dirty="0"/>
              <a:t>психические заболевания, расстройства, депрессии;</a:t>
            </a:r>
          </a:p>
          <a:p>
            <a:r>
              <a:rPr lang="ru-RU" dirty="0"/>
              <a:t>инфантильность личности;</a:t>
            </a:r>
          </a:p>
          <a:p>
            <a:r>
              <a:rPr lang="ru-RU" dirty="0"/>
              <a:t>неинтересно учат;</a:t>
            </a:r>
          </a:p>
          <a:p>
            <a:r>
              <a:rPr lang="ru-RU" dirty="0"/>
              <a:t>особенности возраста;</a:t>
            </a:r>
          </a:p>
          <a:p>
            <a:r>
              <a:rPr lang="ru-RU" dirty="0"/>
              <a:t>серьезные или хронические конфликты с учителем/одноклассниками.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Работаем с причиной.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831" t="533" r="7650" b="14076"/>
          <a:stretch/>
        </p:blipFill>
        <p:spPr>
          <a:xfrm>
            <a:off x="8299268" y="3988527"/>
            <a:ext cx="3892732" cy="27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41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Школа и ее роль в формировании учебной мотивации.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43701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Большую роль играют особенности системы образовательного учреждения. </a:t>
            </a:r>
          </a:p>
          <a:p>
            <a:pPr marL="0" indent="0">
              <a:buNone/>
            </a:pPr>
            <a:r>
              <a:rPr lang="ru-RU" dirty="0"/>
              <a:t>На что ориентирована школа? Что для нее важно?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Задачи школы и родителей могут не совпадать!!!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Треугольник отношений учитель-ученик-родитель: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527663" y="4572000"/>
            <a:ext cx="3344091" cy="14020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20439" y="4075611"/>
            <a:ext cx="1358537" cy="470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Ребенок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93525" y="5695405"/>
            <a:ext cx="1393372" cy="505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Учитель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27909" y="5721531"/>
            <a:ext cx="1349828" cy="452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Родители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2505892" y="4773384"/>
            <a:ext cx="1062445" cy="8360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878976" y="4722224"/>
            <a:ext cx="949234" cy="8621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230880" y="6326778"/>
            <a:ext cx="2264228" cy="87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7350035" y="3013167"/>
            <a:ext cx="4023360" cy="249935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Отношения между ребенком, родителем и учителем имеют большое значение в формировании учебной мотивации. Как распределена ответственность? Кто за что отвечает?</a:t>
            </a:r>
          </a:p>
          <a:p>
            <a:pPr algn="ctr"/>
            <a:r>
              <a:rPr lang="ru-RU" dirty="0"/>
              <a:t>За что отвечает ребенок?</a:t>
            </a:r>
          </a:p>
          <a:p>
            <a:pPr algn="ctr"/>
            <a:r>
              <a:rPr lang="ru-RU" dirty="0"/>
              <a:t>За что отвечает родитель?</a:t>
            </a:r>
          </a:p>
          <a:p>
            <a:pPr algn="ctr"/>
            <a:r>
              <a:rPr lang="ru-RU" dirty="0"/>
              <a:t>За что отвечает учитель?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29601" y="5847806"/>
            <a:ext cx="3753394" cy="957944"/>
          </a:xfrm>
          <a:prstGeom prst="round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 есть еще администрация школы и у учителя с ней свои отношения и ответственность.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3454737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1114"/>
          </a:xfrm>
        </p:spPr>
        <p:txBody>
          <a:bodyPr/>
          <a:lstStyle/>
          <a:p>
            <a:r>
              <a:rPr lang="ru-RU" dirty="0"/>
              <a:t>Рекомендации родителям: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41120"/>
            <a:ext cx="9601200" cy="503355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Отделять свои страхи и тревоги от ребенка и его жизни, учебы. 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Не будет внутренней мотивации, когда у ребенка нет самостоятельности. Когда взрослый сильно погружен в жизнь ребенка (симбиоз: жизнь ребенка – моя жизнь). Когда сделал не сам – нет присвоения эмоционального опыта. Родитель присваивает задачу, которую должен решить ребенок. Ответственность за учебу – как критерий внутренней мотивации.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Если ответственность у родителя внутри не передана, то мы имеем: инфантильность, проблемы в отношениях с ребенком, торможение в развитии ребенка. Толкаем машину с неработающим двигателем. Самостоятельность – это как цветок – его надо растить и беречь.</a:t>
            </a:r>
          </a:p>
          <a:p>
            <a:r>
              <a:rPr lang="ru-RU" dirty="0"/>
              <a:t>Вспоминаем себя. Когда я учился из-за того что хотел? Почему я хотел учиться? Хотел ли я вообще учиться? Личный опыт очень важен, он помогает многое понять.</a:t>
            </a:r>
          </a:p>
          <a:p>
            <a:r>
              <a:rPr lang="ru-RU" dirty="0"/>
              <a:t>Когда родитель учит, вместо учителя чаще всего в 100 раз сильнее сопротивление у ребенка. Почему? Замена ролей, представляем что наша мама учит нас по профессии…как вам это? </a:t>
            </a:r>
          </a:p>
          <a:p>
            <a:r>
              <a:rPr lang="ru-RU" dirty="0"/>
              <a:t>Жить с ребенком вам, а не учителю.</a:t>
            </a:r>
          </a:p>
          <a:p>
            <a:r>
              <a:rPr lang="ru-RU" dirty="0"/>
              <a:t>Эффект маятника: Как вы учились сами? Довольны ли вы этим? Это может влиять сейчас на вас и ваше отношение к учебе ребенка.</a:t>
            </a:r>
          </a:p>
          <a:p>
            <a:r>
              <a:rPr lang="ru-RU" dirty="0"/>
              <a:t>Искать ярких педагогов, взрослых. Других взрослых слушают лучше.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24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15498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5719C9-7234-4E49-9BA2-57B86A16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8CBE13D-0476-4A3C-85A8-2798F394C5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678447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BEACA64-4A46-459C-99E7-8C53A15B242E}"/>
              </a:ext>
            </a:extLst>
          </p:cNvPr>
          <p:cNvSpPr/>
          <p:nvPr/>
        </p:nvSpPr>
        <p:spPr>
          <a:xfrm>
            <a:off x="9678446" y="0"/>
            <a:ext cx="251355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20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1114"/>
          </a:xfrm>
        </p:spPr>
        <p:txBody>
          <a:bodyPr/>
          <a:lstStyle/>
          <a:p>
            <a:r>
              <a:rPr lang="ru-RU" dirty="0"/>
              <a:t>Что сегодня будет: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07029"/>
            <a:ext cx="9601200" cy="358140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Что значит учиться? Что включает в себя это понятие? И что такое учебная мотивация?</a:t>
            </a:r>
          </a:p>
          <a:p>
            <a:pPr marL="0" indent="0">
              <a:buNone/>
            </a:pPr>
            <a:r>
              <a:rPr lang="ru-RU" dirty="0"/>
              <a:t>2.    Формирование внутренней учебной мотивации.</a:t>
            </a:r>
          </a:p>
          <a:p>
            <a:pPr marL="0" indent="0">
              <a:buNone/>
            </a:pPr>
            <a:r>
              <a:rPr lang="ru-RU" dirty="0"/>
              <a:t>3.    Учебная мотивация подростков.</a:t>
            </a:r>
          </a:p>
          <a:p>
            <a:pPr marL="457200" indent="-457200">
              <a:buAutoNum type="arabicPeriod" startAt="4"/>
            </a:pPr>
            <a:r>
              <a:rPr lang="ru-RU" dirty="0"/>
              <a:t>Скачки мотивации. Причины отсутствия учебной мотивации. </a:t>
            </a:r>
          </a:p>
          <a:p>
            <a:pPr marL="457200" indent="-457200">
              <a:buAutoNum type="arabicPeriod" startAt="4"/>
            </a:pPr>
            <a:r>
              <a:rPr lang="ru-RU" dirty="0"/>
              <a:t>Школа и ее роль в формировании учебной мотивации.</a:t>
            </a:r>
          </a:p>
          <a:p>
            <a:pPr marL="0" indent="0">
              <a:buNone/>
            </a:pPr>
            <a:r>
              <a:rPr lang="ru-RU" dirty="0"/>
              <a:t>6.    Рекомендации родителям.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270" y="4311696"/>
            <a:ext cx="3816730" cy="254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1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Умение учиться </a:t>
            </a:r>
            <a:r>
              <a:rPr lang="ru-RU" sz="3600" dirty="0"/>
              <a:t>напрямую связано с эмоциональным интеллектом. </a:t>
            </a:r>
            <a:br>
              <a:rPr lang="ru-RU" sz="3600" dirty="0"/>
            </a:br>
            <a:r>
              <a:rPr lang="ru-RU" sz="3600" dirty="0"/>
              <a:t>И состоит из следующих навыков: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получать яркие значимые эмоции от процесса познания, в том числе через напряжение, приложение усилий;</a:t>
            </a:r>
          </a:p>
          <a:p>
            <a:r>
              <a:rPr lang="ru-RU" dirty="0"/>
              <a:t>правильно настраивать на процесс познания свое тело, мозг и эмоциональный аппарат;</a:t>
            </a:r>
          </a:p>
          <a:p>
            <a:r>
              <a:rPr lang="ru-RU" dirty="0"/>
              <a:t>учиться так, чтобы это наносило минимум вреда вашей психике и психике окружающих;</a:t>
            </a:r>
          </a:p>
          <a:p>
            <a:r>
              <a:rPr lang="ru-RU" dirty="0"/>
              <a:t>уметь организовать время, пространство, информацию вокруг себя.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chemeClr val="accent2"/>
                </a:solidFill>
              </a:rPr>
              <a:t>Все это вместе открывает дорогу к устойчивой </a:t>
            </a:r>
            <a:r>
              <a:rPr lang="ru-RU" b="1" u="sng" dirty="0">
                <a:solidFill>
                  <a:schemeClr val="accent2"/>
                </a:solidFill>
              </a:rPr>
              <a:t>учебной мотивации</a:t>
            </a:r>
            <a:r>
              <a:rPr lang="ru-RU" b="1" dirty="0">
                <a:solidFill>
                  <a:schemeClr val="accent2"/>
                </a:solidFill>
              </a:rPr>
              <a:t>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285" y="-28575"/>
            <a:ext cx="343171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98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270" y="783771"/>
            <a:ext cx="9612971" cy="3387635"/>
          </a:xfrm>
        </p:spPr>
        <p:txBody>
          <a:bodyPr>
            <a:normAutofit/>
          </a:bodyPr>
          <a:lstStyle/>
          <a:p>
            <a:pPr algn="l"/>
            <a:r>
              <a:rPr lang="ru-RU" sz="2400" dirty="0"/>
              <a:t>Мотивация – интерес, набор смыслов которыми мы наделяем свою деятельность. Честный внутренний ответ на вопрос «Зачем?» 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Учебная мотивация – «зачем я учусь?» </a:t>
            </a:r>
            <a:br>
              <a:rPr lang="ru-RU" sz="2400" dirty="0"/>
            </a:br>
            <a:r>
              <a:rPr lang="ru-RU" sz="2400" dirty="0"/>
              <a:t>Набор смыслов, которые влияют на учебную деятельность.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Ребенок растет и его «зачем» постоянно меняется, это нормально. 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3802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Учебная мотивация может быть двух видов: </a:t>
            </a:r>
            <a:r>
              <a:rPr lang="ru-RU" b="1" dirty="0"/>
              <a:t>внешняя</a:t>
            </a:r>
            <a:r>
              <a:rPr lang="ru-RU" dirty="0"/>
              <a:t> и </a:t>
            </a:r>
            <a:r>
              <a:rPr lang="ru-RU" b="1" dirty="0"/>
              <a:t>внутренняя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Примеры </a:t>
            </a:r>
            <a:r>
              <a:rPr lang="ru-RU" b="1" dirty="0"/>
              <a:t>Внешней учебной мотивации: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Учусь чтобы услышать похвалу;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Чтобы получить хорошие оценки;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Чтобы получить вознаграждение;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Чтобы меня уважали друзья/учителя/родители;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Чтобы меня не ругали;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Чтобы можно было пользоваться компьютером и т.д.;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Получить документ об образовании.</a:t>
            </a:r>
          </a:p>
          <a:p>
            <a:pPr marL="0" indent="0">
              <a:buNone/>
            </a:pPr>
            <a:r>
              <a:rPr lang="ru-RU" dirty="0"/>
              <a:t>Внешняя мотивация неустойчива, изменчива.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5862" t="7557" r="20696" b="-1"/>
          <a:stretch/>
        </p:blipFill>
        <p:spPr>
          <a:xfrm>
            <a:off x="8368936" y="4075610"/>
            <a:ext cx="3553097" cy="278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17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Учебная мотивация может быть двух видов: </a:t>
            </a:r>
            <a:r>
              <a:rPr lang="ru-RU" b="1" dirty="0"/>
              <a:t>внешняя</a:t>
            </a:r>
            <a:r>
              <a:rPr lang="ru-RU" dirty="0"/>
              <a:t> и </a:t>
            </a:r>
            <a:r>
              <a:rPr lang="ru-RU" b="1" dirty="0"/>
              <a:t>внутренняя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Примеры </a:t>
            </a:r>
            <a:r>
              <a:rPr lang="ru-RU" b="1" dirty="0"/>
              <a:t>ВНУТРЕННЕЙ учебной мотивации: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Узнать что-то новое, ИНТЕРЕС;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Получать удовольствие от процесса обучения;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Использовать знания в реальной жизни;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2"/>
                </a:solidFill>
              </a:rPr>
              <a:t>Получать знания чтобы использовать их в будущем;</a:t>
            </a:r>
          </a:p>
          <a:p>
            <a:pPr>
              <a:buFontTx/>
              <a:buChar char="-"/>
            </a:pPr>
            <a:endParaRPr lang="ru-RU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dirty="0"/>
              <a:t>Внутренняя учебная мотивация достаточно устойчивая, но может меняться.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i="1" dirty="0"/>
              <a:t>Плюсы и минусы внешней/внутренней учебной мотивации + возрастные особенности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731" y="2098766"/>
            <a:ext cx="3448595" cy="22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31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Формирование внутренней учебной мотивации – это индивидуальная история. 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798320"/>
            <a:ext cx="9601200" cy="455023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Важные вопросы:</a:t>
            </a:r>
          </a:p>
          <a:p>
            <a:pPr>
              <a:buFontTx/>
              <a:buChar char="-"/>
            </a:pPr>
            <a:r>
              <a:rPr lang="ru-RU" dirty="0"/>
              <a:t>Вспомните, для чего/зачем учились ВЫ? В школе/ по профессии (СУЗ, ВУЗ)?</a:t>
            </a:r>
          </a:p>
          <a:p>
            <a:pPr>
              <a:buFontTx/>
              <a:buChar char="-"/>
            </a:pPr>
            <a:r>
              <a:rPr lang="ru-RU" dirty="0"/>
              <a:t>В какой момент жизни вам было интересно учиться? Чему вам было интересно учиться? </a:t>
            </a:r>
            <a:r>
              <a:rPr lang="ru-RU" dirty="0">
                <a:solidFill>
                  <a:srgbClr val="FF0000"/>
                </a:solidFill>
              </a:rPr>
              <a:t>Ваше «зачем» может отличаться от «зачем» вашего ребенка!!!!</a:t>
            </a:r>
          </a:p>
          <a:p>
            <a:pPr>
              <a:buFontTx/>
              <a:buChar char="-"/>
            </a:pPr>
            <a:r>
              <a:rPr lang="ru-RU" dirty="0"/>
              <a:t>Чувствовали ли Вы когда-нибудь внутреннюю учебную мотивацию?</a:t>
            </a:r>
          </a:p>
          <a:p>
            <a:pPr>
              <a:buFontTx/>
              <a:buChar char="-"/>
            </a:pPr>
            <a:r>
              <a:rPr lang="ru-RU" dirty="0"/>
              <a:t>Чего Вы хотите от ребенка? Чтобы ребенок ходил в школу? Чтобы получил образование? Для этого часто достаточно только внешней мотивации. </a:t>
            </a:r>
          </a:p>
          <a:p>
            <a:pPr>
              <a:buFontTx/>
              <a:buChar char="-"/>
            </a:pPr>
            <a:r>
              <a:rPr lang="ru-RU" dirty="0"/>
              <a:t>Зачем ему образование?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!!! Внутренняя учебная мотивация не всегда формируется в процессе обучения в школе.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Каждый из нас с рождения испытывает интерес и любопытство к новому. И этот интерес сохраняется на протяжении всей жизни, если ничего не мешает. 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495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03960"/>
          </a:xfrm>
        </p:spPr>
        <p:txBody>
          <a:bodyPr>
            <a:normAutofit/>
          </a:bodyPr>
          <a:lstStyle/>
          <a:p>
            <a:r>
              <a:rPr lang="ru-RU" sz="3600" dirty="0"/>
              <a:t>Правила формирования внутренней учебной мотивации: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1.	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Хороший фундамент. </a:t>
            </a:r>
            <a:r>
              <a:rPr lang="ru-RU" dirty="0"/>
              <a:t>Стремление к удовлетворению потребности в познании и творчеству не будет, если не удовлетворены базовые потребности. Это физиологические потребности (воздух, вода, еда, отсутствие физических страданий) + безопасность (в том числе психологическая) + устойчивая эмоциональная связь, принятие, коммуникация. Тогда на учебу будут силы и тогда будет интерес.</a:t>
            </a:r>
          </a:p>
          <a:p>
            <a:pPr marL="0" indent="0">
              <a:buNone/>
            </a:pPr>
            <a:r>
              <a:rPr lang="ru-RU" dirty="0"/>
              <a:t>2.	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Баланс сложного и легкого. </a:t>
            </a:r>
            <a:r>
              <a:rPr lang="ru-RU" dirty="0"/>
              <a:t>Нужно чтобы ребенку было не слишком просто и не слишком сложно. Соответствие обучения способностям ребенка. </a:t>
            </a:r>
          </a:p>
          <a:p>
            <a:pPr marL="0" indent="0">
              <a:buNone/>
            </a:pPr>
            <a:r>
              <a:rPr lang="ru-RU" dirty="0"/>
              <a:t>3.	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Развитие самостоятельности.</a:t>
            </a:r>
          </a:p>
          <a:p>
            <a:pPr marL="0" indent="0">
              <a:buNone/>
            </a:pPr>
            <a:r>
              <a:rPr lang="ru-RU" dirty="0"/>
              <a:t>4.	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Видеть в первую очередь успехи, во вторую провалы. </a:t>
            </a:r>
            <a:r>
              <a:rPr lang="ru-RU" dirty="0"/>
              <a:t>Но не наоборот. (Пример с красной и зеленой ручкой. Представьте себе…)</a:t>
            </a:r>
          </a:p>
          <a:p>
            <a:pPr marL="0" indent="0">
              <a:buNone/>
            </a:pPr>
            <a:r>
              <a:rPr lang="ru-RU" dirty="0"/>
              <a:t>5.	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Не должно быть внешних подкреплений. </a:t>
            </a:r>
            <a:r>
              <a:rPr lang="ru-RU" dirty="0"/>
              <a:t>Процесс – как награда. Но, тогда важен не результат, на который так все мотивированны, а сам процесс. Не победа в турнире – а сам турнир; не пятерка, не красиво написанная страница – само ощущение от письма, скрип ручки, вкусно съеденное яблоко во время выполнения задания.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1614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819" y="526297"/>
            <a:ext cx="9612971" cy="849657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Учебная мотивация подростков.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5025" y="1706880"/>
            <a:ext cx="9612971" cy="4545874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Спад учебной мотивации в подростковом возрасте.</a:t>
            </a:r>
          </a:p>
          <a:p>
            <a:pPr algn="l"/>
            <a:r>
              <a:rPr lang="ru-RU" dirty="0"/>
              <a:t>Характерно: сосредоточенность на себе, на своем мире; думать не про учебу – это норма для подростка. </a:t>
            </a:r>
          </a:p>
          <a:p>
            <a:pPr marL="342900" indent="-342900" algn="l">
              <a:buFontTx/>
              <a:buChar char="-"/>
            </a:pPr>
            <a:r>
              <a:rPr lang="ru-RU" dirty="0"/>
              <a:t>Что вы помните про себя с 11 до 15 лет? </a:t>
            </a:r>
          </a:p>
          <a:p>
            <a:pPr marL="342900" indent="-342900" algn="l">
              <a:buFontTx/>
              <a:buChar char="-"/>
            </a:pPr>
            <a:r>
              <a:rPr lang="ru-RU" dirty="0"/>
              <a:t>Что там про учебу вы помните? </a:t>
            </a:r>
          </a:p>
          <a:p>
            <a:pPr marL="342900" indent="-342900" algn="l">
              <a:buFontTx/>
              <a:buChar char="-"/>
            </a:pPr>
            <a:r>
              <a:rPr lang="ru-RU" dirty="0"/>
              <a:t>Какое место в вашей жизни она тогда занимала?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Основная задача возраста</a:t>
            </a:r>
            <a:r>
              <a:rPr lang="ru-RU" dirty="0"/>
              <a:t> – не учеба, а создание Я. Идет либо через общение в реальном мире, либо в виртуально, либо через создание воображаемого образа себя.</a:t>
            </a:r>
          </a:p>
          <a:p>
            <a:pPr algn="l"/>
            <a:endParaRPr lang="ru-RU" dirty="0"/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796" y="2595154"/>
            <a:ext cx="2704736" cy="20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2400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112</TotalTime>
  <Words>1139</Words>
  <Application>Microsoft Office PowerPoint</Application>
  <PresentationFormat>Произвольный</PresentationFormat>
  <Paragraphs>115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Crop</vt:lpstr>
      <vt:lpstr>Учебная мотивация</vt:lpstr>
      <vt:lpstr>Что сегодня будет:</vt:lpstr>
      <vt:lpstr>Умение учиться напрямую связано с эмоциональным интеллектом.  И состоит из следующих навыков: </vt:lpstr>
      <vt:lpstr>Мотивация – интерес, набор смыслов которыми мы наделяем свою деятельность. Честный внутренний ответ на вопрос «Зачем?»   Учебная мотивация – «зачем я учусь?»  Набор смыслов, которые влияют на учебную деятельность.  Ребенок растет и его «зачем» постоянно меняется, это нормально.  </vt:lpstr>
      <vt:lpstr>Учебная мотивация может быть двух видов: внешняя и внутренняя</vt:lpstr>
      <vt:lpstr>Учебная мотивация может быть двух видов: внешняя и внутренняя</vt:lpstr>
      <vt:lpstr>Формирование внутренней учебной мотивации – это индивидуальная история.  </vt:lpstr>
      <vt:lpstr>Правила формирования внутренней учебной мотивации:</vt:lpstr>
      <vt:lpstr>Учебная мотивация подростков.</vt:lpstr>
      <vt:lpstr>Учебная мотивация подростков.  родителям:</vt:lpstr>
      <vt:lpstr>Скачки мотивации</vt:lpstr>
      <vt:lpstr>Когда мотивации нет вообще никакой:</vt:lpstr>
      <vt:lpstr>Школа и ее роль в формировании учебной мотивации. </vt:lpstr>
      <vt:lpstr>Рекомендации родителям:</vt:lpstr>
      <vt:lpstr>Благодарю за внимание!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мотивация</dc:title>
  <dc:creator>днс</dc:creator>
  <cp:lastModifiedBy>Елена</cp:lastModifiedBy>
  <cp:revision>15</cp:revision>
  <dcterms:created xsi:type="dcterms:W3CDTF">2023-03-09T09:24:14Z</dcterms:created>
  <dcterms:modified xsi:type="dcterms:W3CDTF">2023-03-12T08:14:15Z</dcterms:modified>
</cp:coreProperties>
</file>