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comments/comment1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3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днс" initials="д" lastIdx="1" clrIdx="0">
    <p:extLst>
      <p:ext uri="{19B8F6BF-5375-455C-9EA6-DF929625EA0E}">
        <p15:presenceInfo xmlns:p15="http://schemas.microsoft.com/office/powerpoint/2012/main" xmlns="" userId="993c6280c915aa58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118" d="100"/>
          <a:sy n="118" d="100"/>
        </p:scale>
        <p:origin x="-276" y="-1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3-02-28T13:27:47.769" idx="1">
    <p:pos x="10" y="10"/>
    <p:text/>
    <p:extLst>
      <p:ext uri="{C676402C-5697-4E1C-873F-D02D1690AC5C}">
        <p15:threadingInfo xmlns:p15="http://schemas.microsoft.com/office/powerpoint/2012/main" xmlns="" timeZoneBias="-420"/>
      </p:ext>
    </p:extLst>
  </p:cm>
</p:cmLst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D84B56-AB1C-4189-A452-DCDA20E6FB1C}" type="datetimeFigureOut">
              <a:rPr lang="ru-RU" smtClean="0"/>
              <a:t>02.03.2023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604BB2-5A56-4903-9055-BF75250B10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37343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D84B56-AB1C-4189-A452-DCDA20E6FB1C}" type="datetimeFigureOut">
              <a:rPr lang="ru-RU" smtClean="0"/>
              <a:t>02.03.2023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604BB2-5A56-4903-9055-BF75250B10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1585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D84B56-AB1C-4189-A452-DCDA20E6FB1C}" type="datetimeFigureOut">
              <a:rPr lang="ru-RU" smtClean="0"/>
              <a:t>02.03.2023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604BB2-5A56-4903-9055-BF75250B10A9}" type="slidenum">
              <a:rPr lang="ru-RU" smtClean="0"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34352508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D84B56-AB1C-4189-A452-DCDA20E6FB1C}" type="datetimeFigureOut">
              <a:rPr lang="ru-RU" smtClean="0"/>
              <a:t>02.03.2023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604BB2-5A56-4903-9055-BF75250B10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275281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D84B56-AB1C-4189-A452-DCDA20E6FB1C}" type="datetimeFigureOut">
              <a:rPr lang="ru-RU" smtClean="0"/>
              <a:t>02.03.2023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604BB2-5A56-4903-9055-BF75250B10A9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07470023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D84B56-AB1C-4189-A452-DCDA20E6FB1C}" type="datetimeFigureOut">
              <a:rPr lang="ru-RU" smtClean="0"/>
              <a:t>02.03.2023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604BB2-5A56-4903-9055-BF75250B10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354930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D84B56-AB1C-4189-A452-DCDA20E6FB1C}" type="datetimeFigureOut">
              <a:rPr lang="ru-RU" smtClean="0"/>
              <a:t>02.03.2023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604BB2-5A56-4903-9055-BF75250B10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841133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D84B56-AB1C-4189-A452-DCDA20E6FB1C}" type="datetimeFigureOut">
              <a:rPr lang="ru-RU" smtClean="0"/>
              <a:t>02.03.2023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604BB2-5A56-4903-9055-BF75250B10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03509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D84B56-AB1C-4189-A452-DCDA20E6FB1C}" type="datetimeFigureOut">
              <a:rPr lang="ru-RU" smtClean="0"/>
              <a:t>02.03.2023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604BB2-5A56-4903-9055-BF75250B10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86559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D84B56-AB1C-4189-A452-DCDA20E6FB1C}" type="datetimeFigureOut">
              <a:rPr lang="ru-RU" smtClean="0"/>
              <a:t>02.03.2023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604BB2-5A56-4903-9055-BF75250B10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7691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D84B56-AB1C-4189-A452-DCDA20E6FB1C}" type="datetimeFigureOut">
              <a:rPr lang="ru-RU" smtClean="0"/>
              <a:t>02.03.2023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604BB2-5A56-4903-9055-BF75250B10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79724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D84B56-AB1C-4189-A452-DCDA20E6FB1C}" type="datetimeFigureOut">
              <a:rPr lang="ru-RU" smtClean="0"/>
              <a:t>02.03.2023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604BB2-5A56-4903-9055-BF75250B10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50433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D84B56-AB1C-4189-A452-DCDA20E6FB1C}" type="datetimeFigureOut">
              <a:rPr lang="ru-RU" smtClean="0"/>
              <a:t>02.03.2023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604BB2-5A56-4903-9055-BF75250B10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07565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D84B56-AB1C-4189-A452-DCDA20E6FB1C}" type="datetimeFigureOut">
              <a:rPr lang="ru-RU" smtClean="0"/>
              <a:t>02.03.2023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604BB2-5A56-4903-9055-BF75250B10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19892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D84B56-AB1C-4189-A452-DCDA20E6FB1C}" type="datetimeFigureOut">
              <a:rPr lang="ru-RU" smtClean="0"/>
              <a:t>02.03.2023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604BB2-5A56-4903-9055-BF75250B10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74099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D84B56-AB1C-4189-A452-DCDA20E6FB1C}" type="datetimeFigureOut">
              <a:rPr lang="ru-RU" smtClean="0"/>
              <a:t>02.03.2023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604BB2-5A56-4903-9055-BF75250B10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03997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D84B56-AB1C-4189-A452-DCDA20E6FB1C}" type="datetimeFigureOut">
              <a:rPr lang="ru-RU" smtClean="0"/>
              <a:t>02.03.2023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E7604BB2-5A56-4903-9055-BF75250B10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80800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4" r:id="rId1"/>
    <p:sldLayoutId id="2147483745" r:id="rId2"/>
    <p:sldLayoutId id="2147483746" r:id="rId3"/>
    <p:sldLayoutId id="2147483747" r:id="rId4"/>
    <p:sldLayoutId id="2147483748" r:id="rId5"/>
    <p:sldLayoutId id="2147483749" r:id="rId6"/>
    <p:sldLayoutId id="2147483750" r:id="rId7"/>
    <p:sldLayoutId id="2147483751" r:id="rId8"/>
    <p:sldLayoutId id="2147483752" r:id="rId9"/>
    <p:sldLayoutId id="2147483753" r:id="rId10"/>
    <p:sldLayoutId id="2147483754" r:id="rId11"/>
    <p:sldLayoutId id="2147483755" r:id="rId12"/>
    <p:sldLayoutId id="2147483756" r:id="rId13"/>
    <p:sldLayoutId id="2147483757" r:id="rId14"/>
    <p:sldLayoutId id="2147483758" r:id="rId15"/>
    <p:sldLayoutId id="21474837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comments" Target="../comments/comment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sz="4400" dirty="0" smtClean="0"/>
              <a:t>Подростковые депрессии и суицидальное поведение</a:t>
            </a:r>
            <a:endParaRPr lang="ru-RU" sz="44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2010333"/>
          </a:xfrm>
        </p:spPr>
        <p:txBody>
          <a:bodyPr>
            <a:normAutofit/>
          </a:bodyPr>
          <a:lstStyle/>
          <a:p>
            <a:r>
              <a:rPr lang="ru-RU" dirty="0" smtClean="0"/>
              <a:t>Петрова Елена, семейный психолог</a:t>
            </a:r>
          </a:p>
          <a:p>
            <a:r>
              <a:rPr lang="ru-RU" dirty="0" smtClean="0"/>
              <a:t> Школа личностного развития «Фрегат»</a:t>
            </a:r>
          </a:p>
          <a:p>
            <a:r>
              <a:rPr lang="ru-RU" dirty="0" smtClean="0"/>
              <a:t>Открытое подростковое пространство «БОРТ». </a:t>
            </a:r>
          </a:p>
          <a:p>
            <a:r>
              <a:rPr lang="ru-RU" dirty="0"/>
              <a:t>г</a:t>
            </a:r>
            <a:r>
              <a:rPr lang="ru-RU" dirty="0" smtClean="0"/>
              <a:t>. Абакан Республика Хакасия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886093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Красные флаги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77943" y="1534424"/>
            <a:ext cx="8596668" cy="3880773"/>
          </a:xfrm>
        </p:spPr>
        <p:txBody>
          <a:bodyPr>
            <a:normAutofit fontScale="92500" lnSpcReduction="20000"/>
          </a:bodyPr>
          <a:lstStyle/>
          <a:p>
            <a:r>
              <a:rPr lang="ru-RU" dirty="0">
                <a:solidFill>
                  <a:schemeClr val="tx1"/>
                </a:solidFill>
              </a:rPr>
              <a:t>снижение концентрации внимания</a:t>
            </a:r>
          </a:p>
          <a:p>
            <a:r>
              <a:rPr lang="ru-RU" dirty="0">
                <a:solidFill>
                  <a:schemeClr val="tx1"/>
                </a:solidFill>
              </a:rPr>
              <a:t>грудные боли, головные боли, нарушение сна, снижение аппетита, </a:t>
            </a:r>
            <a:r>
              <a:rPr lang="ru-RU" dirty="0" smtClean="0">
                <a:solidFill>
                  <a:schemeClr val="tx1"/>
                </a:solidFill>
              </a:rPr>
              <a:t>слезы</a:t>
            </a:r>
            <a:endParaRPr lang="ru-RU" dirty="0">
              <a:solidFill>
                <a:schemeClr val="tx1"/>
              </a:solidFill>
            </a:endParaRPr>
          </a:p>
          <a:p>
            <a:r>
              <a:rPr lang="ru-RU" dirty="0" smtClean="0">
                <a:solidFill>
                  <a:schemeClr val="tx1"/>
                </a:solidFill>
              </a:rPr>
              <a:t>безразличие </a:t>
            </a:r>
            <a:r>
              <a:rPr lang="ru-RU" dirty="0">
                <a:solidFill>
                  <a:schemeClr val="tx1"/>
                </a:solidFill>
              </a:rPr>
              <a:t>(апатия)</a:t>
            </a:r>
          </a:p>
          <a:p>
            <a:r>
              <a:rPr lang="ru-RU" dirty="0" smtClean="0">
                <a:solidFill>
                  <a:schemeClr val="tx1"/>
                </a:solidFill>
              </a:rPr>
              <a:t>потеря </a:t>
            </a:r>
            <a:r>
              <a:rPr lang="ru-RU" dirty="0">
                <a:solidFill>
                  <a:schemeClr val="tx1"/>
                </a:solidFill>
              </a:rPr>
              <a:t>смысла</a:t>
            </a:r>
          </a:p>
          <a:p>
            <a:r>
              <a:rPr lang="ru-RU" dirty="0" smtClean="0">
                <a:solidFill>
                  <a:schemeClr val="tx1"/>
                </a:solidFill>
              </a:rPr>
              <a:t>безразличие </a:t>
            </a:r>
            <a:r>
              <a:rPr lang="ru-RU" dirty="0">
                <a:solidFill>
                  <a:schemeClr val="tx1"/>
                </a:solidFill>
              </a:rPr>
              <a:t>к собственному телу</a:t>
            </a:r>
          </a:p>
          <a:p>
            <a:r>
              <a:rPr lang="ru-RU" dirty="0" smtClean="0">
                <a:solidFill>
                  <a:schemeClr val="tx1"/>
                </a:solidFill>
              </a:rPr>
              <a:t>замкнутость</a:t>
            </a:r>
            <a:endParaRPr lang="ru-RU" dirty="0">
              <a:solidFill>
                <a:schemeClr val="tx1"/>
              </a:solidFill>
            </a:endParaRPr>
          </a:p>
          <a:p>
            <a:r>
              <a:rPr lang="ru-RU" dirty="0" smtClean="0">
                <a:solidFill>
                  <a:schemeClr val="tx1"/>
                </a:solidFill>
              </a:rPr>
              <a:t>повышенная </a:t>
            </a:r>
            <a:r>
              <a:rPr lang="ru-RU" dirty="0">
                <a:solidFill>
                  <a:schemeClr val="tx1"/>
                </a:solidFill>
              </a:rPr>
              <a:t>утомляемость</a:t>
            </a:r>
          </a:p>
          <a:p>
            <a:r>
              <a:rPr lang="ru-RU" dirty="0" smtClean="0">
                <a:solidFill>
                  <a:schemeClr val="tx1"/>
                </a:solidFill>
              </a:rPr>
              <a:t>если «депрессия вмешивается </a:t>
            </a:r>
            <a:r>
              <a:rPr lang="ru-RU" dirty="0">
                <a:solidFill>
                  <a:schemeClr val="tx1"/>
                </a:solidFill>
              </a:rPr>
              <a:t>в вашу жизнь»</a:t>
            </a:r>
          </a:p>
          <a:p>
            <a:r>
              <a:rPr lang="ru-RU" dirty="0" smtClean="0">
                <a:solidFill>
                  <a:schemeClr val="tx1"/>
                </a:solidFill>
              </a:rPr>
              <a:t>систематические </a:t>
            </a:r>
            <a:r>
              <a:rPr lang="ru-RU" dirty="0">
                <a:solidFill>
                  <a:schemeClr val="tx1"/>
                </a:solidFill>
              </a:rPr>
              <a:t>разговоры о бессмысленности жизни или о своей ничтожности</a:t>
            </a:r>
          </a:p>
          <a:p>
            <a:r>
              <a:rPr lang="ru-RU" dirty="0" smtClean="0">
                <a:solidFill>
                  <a:schemeClr val="tx1"/>
                </a:solidFill>
              </a:rPr>
              <a:t>суицидальные </a:t>
            </a:r>
            <a:r>
              <a:rPr lang="ru-RU" dirty="0">
                <a:solidFill>
                  <a:schemeClr val="tx1"/>
                </a:solidFill>
              </a:rPr>
              <a:t>мысли (могут и не быть)</a:t>
            </a:r>
          </a:p>
          <a:p>
            <a:r>
              <a:rPr lang="ru-RU" dirty="0" smtClean="0">
                <a:solidFill>
                  <a:schemeClr val="tx1"/>
                </a:solidFill>
              </a:rPr>
              <a:t>выраженность </a:t>
            </a:r>
            <a:r>
              <a:rPr lang="ru-RU" dirty="0">
                <a:solidFill>
                  <a:schemeClr val="tx1"/>
                </a:solidFill>
              </a:rPr>
              <a:t>симптомов от 2х недель. </a:t>
            </a:r>
          </a:p>
          <a:p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5819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Что вы не можете сделать?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/>
              <a:t>Вы не можете на все влиять, от вас не все зависит!</a:t>
            </a:r>
          </a:p>
          <a:p>
            <a:r>
              <a:rPr lang="ru-RU" dirty="0"/>
              <a:t>Что не зависит: врожденные особенности характера ребенка; социальная </a:t>
            </a:r>
            <a:r>
              <a:rPr lang="ru-RU" dirty="0" smtClean="0"/>
              <a:t>среда; поведение ваших родственников в прошлом и настоящем, ваших родителей в прошлом.</a:t>
            </a:r>
            <a:endParaRPr lang="ru-RU" dirty="0"/>
          </a:p>
          <a:p>
            <a:pPr marL="0" indent="0">
              <a:buNone/>
            </a:pPr>
            <a:r>
              <a:rPr lang="ru-RU" dirty="0"/>
              <a:t>Депрессивные расстройства подростков случаются и в достаточно хороших семьях. Депрессия – не означает, что ваша семья плохая. Но хорошо бы разобраться в причинах. Мы не идеальные, но это не значит, что мы плохие родители. </a:t>
            </a:r>
            <a:endParaRPr lang="ru-RU" dirty="0" smtClean="0"/>
          </a:p>
          <a:p>
            <a:r>
              <a:rPr lang="ru-RU" dirty="0" smtClean="0"/>
              <a:t>Учителям: вы не можете переделать родителей, изменить семью подростка.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7982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Что вы можете сделать (родителям)?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Посетить </a:t>
            </a:r>
            <a:r>
              <a:rPr lang="ru-RU" dirty="0"/>
              <a:t>психиатра. Диагноз может поставить только врач. И</a:t>
            </a:r>
            <a:r>
              <a:rPr lang="ru-RU" dirty="0" smtClean="0"/>
              <a:t>сключить </a:t>
            </a:r>
            <a:r>
              <a:rPr lang="ru-RU" dirty="0"/>
              <a:t>или подтвердить депрессию. </a:t>
            </a:r>
          </a:p>
          <a:p>
            <a:r>
              <a:rPr lang="ru-RU" dirty="0" smtClean="0"/>
              <a:t>В </a:t>
            </a:r>
            <a:r>
              <a:rPr lang="ru-RU" dirty="0"/>
              <a:t>случае подтверждения диагноза, следовать рекомендациям врача. Лечение от 6 месяцев как правило. </a:t>
            </a:r>
            <a:r>
              <a:rPr lang="ru-RU" dirty="0" smtClean="0"/>
              <a:t>Зависимости </a:t>
            </a:r>
            <a:r>
              <a:rPr lang="ru-RU" dirty="0"/>
              <a:t>лечение не вызывает. Но заканчивать лечение нужно также с врачом, самостоятельно нельзя. Почему?</a:t>
            </a:r>
          </a:p>
          <a:p>
            <a:r>
              <a:rPr lang="ru-RU" dirty="0" smtClean="0"/>
              <a:t>Организация </a:t>
            </a:r>
            <a:r>
              <a:rPr lang="ru-RU" dirty="0"/>
              <a:t>психологического сопровождения.</a:t>
            </a:r>
          </a:p>
          <a:p>
            <a:r>
              <a:rPr lang="ru-RU" dirty="0" smtClean="0"/>
              <a:t>Проинформировать школу</a:t>
            </a:r>
            <a:r>
              <a:rPr lang="ru-RU" dirty="0"/>
              <a:t> </a:t>
            </a:r>
            <a:r>
              <a:rPr lang="ru-RU" dirty="0" smtClean="0"/>
              <a:t>(нюансы)</a:t>
            </a:r>
            <a:endParaRPr lang="ru-RU" dirty="0"/>
          </a:p>
          <a:p>
            <a:r>
              <a:rPr lang="ru-RU" dirty="0" smtClean="0"/>
              <a:t>Адекватное поведение родителей </a:t>
            </a:r>
            <a:endParaRPr lang="ru-RU" dirty="0"/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42278" y="3825737"/>
            <a:ext cx="4063448" cy="27143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7994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36346" y="3925957"/>
            <a:ext cx="3936977" cy="2625248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Что вы можете сделать (учителям)?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Сказать </a:t>
            </a:r>
            <a:r>
              <a:rPr lang="ru-RU" dirty="0"/>
              <a:t>о своих предположениях психологу школы, можно просто поговорить с ребенком и прислушаться к своим ощущениям.</a:t>
            </a:r>
          </a:p>
          <a:p>
            <a:r>
              <a:rPr lang="ru-RU" dirty="0" smtClean="0"/>
              <a:t>Сказать </a:t>
            </a:r>
            <a:r>
              <a:rPr lang="ru-RU" dirty="0"/>
              <a:t>о своих предположениях родителям ученика. Но не давать рекомендаций. </a:t>
            </a:r>
          </a:p>
          <a:p>
            <a:r>
              <a:rPr lang="ru-RU" dirty="0" smtClean="0"/>
              <a:t>Если </a:t>
            </a:r>
            <a:r>
              <a:rPr lang="ru-RU" dirty="0"/>
              <a:t>вы узнали о диагнозе ученика, корректно относиться к нему, не выделять его в классе. Решать проблемы с учебой индивидуально, не при одноклассниках. Поддерживать. Доброжелательная строгость (если ребенок в состоянии учиться). Контакт с родителями.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96143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Рекомендации семье, близким.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1779103"/>
            <a:ext cx="9887962" cy="4262259"/>
          </a:xfrm>
        </p:spPr>
        <p:txBody>
          <a:bodyPr>
            <a:normAutofit/>
          </a:bodyPr>
          <a:lstStyle/>
          <a:p>
            <a:r>
              <a:rPr lang="ru-RU" dirty="0" smtClean="0"/>
              <a:t>Системность </a:t>
            </a:r>
            <a:r>
              <a:rPr lang="ru-RU" dirty="0"/>
              <a:t>организованной </a:t>
            </a:r>
            <a:r>
              <a:rPr lang="ru-RU" dirty="0" smtClean="0"/>
              <a:t>помощи</a:t>
            </a:r>
          </a:p>
          <a:p>
            <a:r>
              <a:rPr lang="ru-RU" dirty="0" smtClean="0"/>
              <a:t>Вовлечение </a:t>
            </a:r>
            <a:r>
              <a:rPr lang="ru-RU" dirty="0"/>
              <a:t>подростка в обычную жизнь семейной системы </a:t>
            </a:r>
            <a:r>
              <a:rPr lang="ru-RU" dirty="0" smtClean="0"/>
              <a:t>(нюансы)</a:t>
            </a:r>
          </a:p>
          <a:p>
            <a:r>
              <a:rPr lang="ru-RU" dirty="0" smtClean="0"/>
              <a:t>Замечать </a:t>
            </a:r>
            <a:r>
              <a:rPr lang="ru-RU" dirty="0"/>
              <a:t>положительную динамику </a:t>
            </a:r>
            <a:r>
              <a:rPr lang="ru-RU" dirty="0" smtClean="0"/>
              <a:t>(нюансы) </a:t>
            </a:r>
          </a:p>
          <a:p>
            <a:r>
              <a:rPr lang="ru-RU" dirty="0" smtClean="0"/>
              <a:t>Безоценочность </a:t>
            </a:r>
            <a:r>
              <a:rPr lang="ru-RU" dirty="0"/>
              <a:t>поведения родителей, учителей по отношению к </a:t>
            </a:r>
            <a:r>
              <a:rPr lang="ru-RU" dirty="0" smtClean="0"/>
              <a:t>подростку</a:t>
            </a:r>
            <a:endParaRPr lang="ru-RU" dirty="0"/>
          </a:p>
          <a:p>
            <a:r>
              <a:rPr lang="ru-RU" dirty="0" smtClean="0"/>
              <a:t>Деликатность</a:t>
            </a:r>
            <a:endParaRPr lang="ru-RU" dirty="0"/>
          </a:p>
          <a:p>
            <a:r>
              <a:rPr lang="ru-RU" dirty="0" smtClean="0"/>
              <a:t>Творчество</a:t>
            </a:r>
            <a:endParaRPr lang="ru-RU" dirty="0"/>
          </a:p>
          <a:p>
            <a:r>
              <a:rPr lang="ru-RU" dirty="0" smtClean="0"/>
              <a:t>Прогулки </a:t>
            </a:r>
            <a:r>
              <a:rPr lang="ru-RU" dirty="0"/>
              <a:t>на свежем воздухе, активность </a:t>
            </a:r>
            <a:r>
              <a:rPr lang="ru-RU" dirty="0" smtClean="0"/>
              <a:t>(нюансы)</a:t>
            </a:r>
          </a:p>
          <a:p>
            <a:r>
              <a:rPr lang="ru-RU" dirty="0" smtClean="0"/>
              <a:t>Общение </a:t>
            </a:r>
            <a:r>
              <a:rPr lang="ru-RU" dirty="0"/>
              <a:t>с животными</a:t>
            </a:r>
          </a:p>
          <a:p>
            <a:r>
              <a:rPr lang="ru-RU" dirty="0" smtClean="0"/>
              <a:t>Сопереживание</a:t>
            </a:r>
            <a:r>
              <a:rPr lang="ru-RU" dirty="0"/>
              <a:t>, сочувствие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37362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НЕ рекомендуется!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06542" y="1763023"/>
            <a:ext cx="8596668" cy="3880773"/>
          </a:xfrm>
        </p:spPr>
        <p:txBody>
          <a:bodyPr>
            <a:normAutofit/>
          </a:bodyPr>
          <a:lstStyle/>
          <a:p>
            <a:r>
              <a:rPr lang="ru-RU" dirty="0" smtClean="0"/>
              <a:t>Изоляция</a:t>
            </a:r>
            <a:endParaRPr lang="ru-RU" dirty="0"/>
          </a:p>
          <a:p>
            <a:r>
              <a:rPr lang="ru-RU" dirty="0" smtClean="0"/>
              <a:t>Ожидание </a:t>
            </a:r>
            <a:r>
              <a:rPr lang="ru-RU" dirty="0"/>
              <a:t>достижений (даже в лечении депрессии). Рекомендуется состояние «здесь и сейчас». </a:t>
            </a:r>
          </a:p>
          <a:p>
            <a:r>
              <a:rPr lang="ru-RU" dirty="0" smtClean="0"/>
              <a:t>Гиподинамия </a:t>
            </a:r>
            <a:r>
              <a:rPr lang="ru-RU" dirty="0"/>
              <a:t>(весь день на кровати, весь день у телевизора – регулярно)</a:t>
            </a:r>
          </a:p>
          <a:p>
            <a:r>
              <a:rPr lang="ru-RU" dirty="0" smtClean="0"/>
              <a:t>«Соберись </a:t>
            </a:r>
            <a:r>
              <a:rPr lang="ru-RU" dirty="0"/>
              <a:t>тряпка»</a:t>
            </a:r>
          </a:p>
          <a:p>
            <a:r>
              <a:rPr lang="ru-RU" dirty="0" smtClean="0"/>
              <a:t>Не </a:t>
            </a:r>
            <a:r>
              <a:rPr lang="ru-RU" dirty="0"/>
              <a:t>нужно стыдить</a:t>
            </a:r>
          </a:p>
          <a:p>
            <a:r>
              <a:rPr lang="ru-RU" dirty="0" smtClean="0"/>
              <a:t>Жалость</a:t>
            </a:r>
            <a:endParaRPr lang="ru-RU" dirty="0"/>
          </a:p>
          <a:p>
            <a:r>
              <a:rPr lang="ru-RU" dirty="0" smtClean="0"/>
              <a:t>Грандиозность </a:t>
            </a:r>
            <a:r>
              <a:rPr lang="ru-RU" dirty="0"/>
              <a:t>психолога, психиатра</a:t>
            </a:r>
          </a:p>
          <a:p>
            <a:r>
              <a:rPr lang="ru-RU" dirty="0" smtClean="0"/>
              <a:t>Сравнение</a:t>
            </a:r>
            <a:endParaRPr lang="ru-RU" dirty="0"/>
          </a:p>
          <a:p>
            <a:r>
              <a:rPr lang="ru-RU" dirty="0" smtClean="0"/>
              <a:t>Быть </a:t>
            </a:r>
            <a:r>
              <a:rPr lang="ru-RU" dirty="0"/>
              <a:t>слишком активными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80155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Благодарю за внимание!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792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Структура лекции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Подростковая депрессия. Причины депрессивных состояний, симптомы. </a:t>
            </a:r>
          </a:p>
          <a:p>
            <a:r>
              <a:rPr lang="ru-RU" dirty="0"/>
              <a:t>Суицидальное </a:t>
            </a:r>
            <a:r>
              <a:rPr lang="ru-RU" dirty="0" smtClean="0"/>
              <a:t>поведение и депрессия. Взаимосвязь. </a:t>
            </a:r>
            <a:r>
              <a:rPr lang="ru-RU" dirty="0"/>
              <a:t>Причины, особенности и формы суицидального поведения.</a:t>
            </a:r>
          </a:p>
          <a:p>
            <a:r>
              <a:rPr lang="ru-RU" dirty="0">
                <a:solidFill>
                  <a:srgbClr val="FF0000"/>
                </a:solidFill>
              </a:rPr>
              <a:t>Красные флаги для </a:t>
            </a:r>
            <a:r>
              <a:rPr lang="ru-RU" dirty="0" smtClean="0">
                <a:solidFill>
                  <a:srgbClr val="FF0000"/>
                </a:solidFill>
              </a:rPr>
              <a:t>родителей </a:t>
            </a:r>
            <a:endParaRPr lang="ru-RU" dirty="0">
              <a:solidFill>
                <a:srgbClr val="FF0000"/>
              </a:solidFill>
            </a:endParaRPr>
          </a:p>
          <a:p>
            <a:r>
              <a:rPr lang="ru-RU" dirty="0">
                <a:solidFill>
                  <a:srgbClr val="0070C0"/>
                </a:solidFill>
              </a:rPr>
              <a:t>Что вы можете сделать, что вы не можете сделать?</a:t>
            </a:r>
            <a:r>
              <a:rPr lang="ru-RU" dirty="0"/>
              <a:t> (Как организовать помощь, и чем вы можете помочь</a:t>
            </a:r>
            <a:r>
              <a:rPr lang="ru-RU" dirty="0" smtClean="0"/>
              <a:t>)</a:t>
            </a:r>
          </a:p>
          <a:p>
            <a:r>
              <a:rPr lang="ru-RU" dirty="0" smtClean="0"/>
              <a:t>Кейс или вопросы.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48334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68000"/>
                    </a14:imgEffect>
                    <a14:imgEffect>
                      <a14:brightnessContrast bright="3000" contrast="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0557" y="1887155"/>
            <a:ext cx="4319374" cy="3426454"/>
          </a:xfrm>
          <a:prstGeom prst="rect">
            <a:avLst/>
          </a:prstGeom>
          <a:effectLst>
            <a:glow rad="127000">
              <a:schemeClr val="accent1"/>
            </a:glow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 депрессии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19524" y="1930400"/>
            <a:ext cx="5663831" cy="3880773"/>
          </a:xfrm>
          <a:noFill/>
        </p:spPr>
        <p:txBody>
          <a:bodyPr>
            <a:normAutofit/>
          </a:bodyPr>
          <a:lstStyle/>
          <a:p>
            <a:r>
              <a:rPr lang="ru-RU" dirty="0"/>
              <a:t>Депрессия – расстройство настроения. </a:t>
            </a:r>
            <a:endParaRPr lang="ru-RU" dirty="0" smtClean="0"/>
          </a:p>
          <a:p>
            <a:r>
              <a:rPr lang="ru-RU" dirty="0" smtClean="0"/>
              <a:t>Научным </a:t>
            </a:r>
            <a:r>
              <a:rPr lang="ru-RU" dirty="0"/>
              <a:t>языком – психическое расстройство, разновидность аффективных расстройств. Депрессии поддаются лечению, однако в настоящее время именно депрессия — наиболее распространённое психическое расстройство</a:t>
            </a:r>
            <a:r>
              <a:rPr lang="ru-RU" dirty="0" smtClean="0"/>
              <a:t>. </a:t>
            </a:r>
          </a:p>
          <a:p>
            <a:r>
              <a:rPr lang="ru-RU" dirty="0" smtClean="0"/>
              <a:t>Почему?</a:t>
            </a:r>
          </a:p>
          <a:p>
            <a:r>
              <a:rPr lang="ru-RU" dirty="0" smtClean="0"/>
              <a:t>Болезнь или временное явление?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59485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Психологические причины депрессии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 smtClean="0"/>
              <a:t>одиночество</a:t>
            </a:r>
            <a:endParaRPr lang="ru-RU" dirty="0"/>
          </a:p>
          <a:p>
            <a:r>
              <a:rPr lang="ru-RU" dirty="0" smtClean="0"/>
              <a:t>отвержение </a:t>
            </a:r>
            <a:r>
              <a:rPr lang="ru-RU" dirty="0"/>
              <a:t>референтной группы</a:t>
            </a:r>
          </a:p>
          <a:p>
            <a:r>
              <a:rPr lang="ru-RU" dirty="0" smtClean="0"/>
              <a:t>утрата </a:t>
            </a:r>
            <a:r>
              <a:rPr lang="ru-RU" dirty="0"/>
              <a:t>ценности личности (я думал, что я ….а реальность..)</a:t>
            </a:r>
          </a:p>
          <a:p>
            <a:r>
              <a:rPr lang="ru-RU" dirty="0" smtClean="0"/>
              <a:t>особенности мышления</a:t>
            </a:r>
            <a:endParaRPr lang="ru-RU" dirty="0"/>
          </a:p>
          <a:p>
            <a:r>
              <a:rPr lang="ru-RU" dirty="0" smtClean="0"/>
              <a:t>синдром </a:t>
            </a:r>
            <a:r>
              <a:rPr lang="ru-RU" dirty="0"/>
              <a:t>выученной беспомощности</a:t>
            </a:r>
          </a:p>
          <a:p>
            <a:r>
              <a:rPr lang="ru-RU" dirty="0" smtClean="0"/>
              <a:t>перфекционизм </a:t>
            </a:r>
            <a:r>
              <a:rPr lang="ru-RU" dirty="0"/>
              <a:t>(стремление быть порядочным, идеальным человеком, недосягаемость идеалов – как результат ощущение собственной плохости)</a:t>
            </a:r>
          </a:p>
          <a:p>
            <a:r>
              <a:rPr lang="ru-RU" dirty="0" smtClean="0"/>
              <a:t>гиперответственность</a:t>
            </a:r>
            <a:endParaRPr lang="ru-RU" dirty="0"/>
          </a:p>
          <a:p>
            <a:r>
              <a:rPr lang="ru-RU" dirty="0" smtClean="0"/>
              <a:t>плохой </a:t>
            </a:r>
            <a:r>
              <a:rPr lang="ru-RU" dirty="0"/>
              <a:t>контакт со своими </a:t>
            </a:r>
            <a:r>
              <a:rPr lang="ru-RU" dirty="0" smtClean="0"/>
              <a:t>потребностями </a:t>
            </a:r>
            <a:r>
              <a:rPr lang="ru-RU" dirty="0"/>
              <a:t>(когда в семье не разрешают проявлять свои потребности, </a:t>
            </a:r>
            <a:r>
              <a:rPr lang="ru-RU" dirty="0" smtClean="0"/>
              <a:t>мазохистский </a:t>
            </a:r>
            <a:r>
              <a:rPr lang="ru-RU" dirty="0"/>
              <a:t>тренд – терпи)</a:t>
            </a:r>
          </a:p>
          <a:p>
            <a:r>
              <a:rPr lang="ru-RU" dirty="0" smtClean="0"/>
              <a:t>смерть </a:t>
            </a:r>
            <a:r>
              <a:rPr lang="ru-RU" dirty="0"/>
              <a:t>близких (непрожитое горе)!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06196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Социальные причины депрессии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/>
              <a:t>п</a:t>
            </a:r>
            <a:r>
              <a:rPr lang="ru-RU" dirty="0" smtClean="0"/>
              <a:t>отеря </a:t>
            </a:r>
            <a:r>
              <a:rPr lang="ru-RU" dirty="0"/>
              <a:t>значимых отношений</a:t>
            </a:r>
          </a:p>
          <a:p>
            <a:r>
              <a:rPr lang="ru-RU" dirty="0" smtClean="0"/>
              <a:t>потеря </a:t>
            </a:r>
            <a:r>
              <a:rPr lang="ru-RU" dirty="0"/>
              <a:t>статуса (переезд, перевод в другую школу, расстройства адаптации)</a:t>
            </a:r>
          </a:p>
          <a:p>
            <a:r>
              <a:rPr lang="ru-RU" dirty="0" smtClean="0"/>
              <a:t>развод родителей, </a:t>
            </a:r>
            <a:r>
              <a:rPr lang="ru-RU" dirty="0"/>
              <a:t>долгая разлука</a:t>
            </a:r>
          </a:p>
          <a:p>
            <a:r>
              <a:rPr lang="ru-RU" dirty="0"/>
              <a:t>х</a:t>
            </a:r>
            <a:r>
              <a:rPr lang="ru-RU" dirty="0" smtClean="0"/>
              <a:t>роническое социальное </a:t>
            </a:r>
            <a:r>
              <a:rPr lang="ru-RU" dirty="0"/>
              <a:t>напряжение</a:t>
            </a:r>
          </a:p>
          <a:p>
            <a:r>
              <a:rPr lang="ru-RU" dirty="0"/>
              <a:t>х</a:t>
            </a:r>
            <a:r>
              <a:rPr lang="ru-RU" dirty="0" smtClean="0"/>
              <a:t>роническое </a:t>
            </a:r>
            <a:r>
              <a:rPr lang="ru-RU" dirty="0"/>
              <a:t>терпение (безнадежность)</a:t>
            </a:r>
          </a:p>
          <a:p>
            <a:r>
              <a:rPr lang="ru-RU" dirty="0" smtClean="0"/>
              <a:t>семья </a:t>
            </a:r>
            <a:r>
              <a:rPr lang="ru-RU" dirty="0"/>
              <a:t>(передача от поколения в поколение депрессогенных ценностей и способов </a:t>
            </a:r>
            <a:r>
              <a:rPr lang="ru-RU" dirty="0" smtClean="0"/>
              <a:t>совладания </a:t>
            </a:r>
            <a:r>
              <a:rPr lang="ru-RU" dirty="0"/>
              <a:t>с депрессией)</a:t>
            </a:r>
          </a:p>
          <a:p>
            <a:r>
              <a:rPr lang="ru-RU" dirty="0" smtClean="0"/>
              <a:t>семейная </a:t>
            </a:r>
            <a:r>
              <a:rPr lang="ru-RU" dirty="0"/>
              <a:t>бухгалтерия долгов (воспитание через чувство вины, ты все время что-то должен, даже за сам факт рождения; запрет на сепарацию)</a:t>
            </a:r>
          </a:p>
          <a:p>
            <a:r>
              <a:rPr lang="ru-RU" dirty="0" smtClean="0"/>
              <a:t>депрессии родителей</a:t>
            </a:r>
          </a:p>
          <a:p>
            <a:r>
              <a:rPr lang="ru-RU" dirty="0"/>
              <a:t>п</a:t>
            </a:r>
            <a:r>
              <a:rPr lang="ru-RU" dirty="0" smtClean="0"/>
              <a:t>роблемы с учебой, конфликты с учителями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659587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Биологические причины депрессий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биоритмы </a:t>
            </a:r>
            <a:r>
              <a:rPr lang="ru-RU" dirty="0"/>
              <a:t>(суточные и сезонные механизмы синхронизации различных биологических процессов); </a:t>
            </a:r>
          </a:p>
          <a:p>
            <a:r>
              <a:rPr lang="ru-RU" dirty="0" smtClean="0"/>
              <a:t>наследственность </a:t>
            </a:r>
            <a:r>
              <a:rPr lang="ru-RU" dirty="0"/>
              <a:t>(депрессии в анамнезе, расстройства биполярного спектра, склонность к перепадам </a:t>
            </a:r>
            <a:r>
              <a:rPr lang="ru-RU" dirty="0" smtClean="0"/>
              <a:t>настроения у родственников)</a:t>
            </a:r>
            <a:endParaRPr lang="ru-RU" dirty="0"/>
          </a:p>
          <a:p>
            <a:r>
              <a:rPr lang="ru-RU" dirty="0" smtClean="0"/>
              <a:t>соматические </a:t>
            </a:r>
            <a:r>
              <a:rPr lang="ru-RU" dirty="0"/>
              <a:t>причины (изменений в работе </a:t>
            </a:r>
            <a:r>
              <a:rPr lang="ru-RU" dirty="0" smtClean="0"/>
              <a:t>головного мозга </a:t>
            </a:r>
            <a:r>
              <a:rPr lang="ru-RU" dirty="0"/>
              <a:t>врожденные или приобретенные) + </a:t>
            </a:r>
            <a:r>
              <a:rPr lang="ru-RU" dirty="0" smtClean="0"/>
              <a:t>организация </a:t>
            </a:r>
            <a:r>
              <a:rPr lang="ru-RU" dirty="0"/>
              <a:t>биохимических процессов в головном мозге (работа </a:t>
            </a:r>
            <a:r>
              <a:rPr lang="ru-RU" dirty="0" err="1"/>
              <a:t>нейромедиаторов</a:t>
            </a:r>
            <a:r>
              <a:rPr lang="ru-RU" dirty="0"/>
              <a:t>, которые отвечают за настроение, способность чувствовать удовольствие, возбуждение, тревогу и т.д</a:t>
            </a:r>
            <a:r>
              <a:rPr lang="ru-RU" dirty="0" smtClean="0"/>
              <a:t>.)</a:t>
            </a:r>
          </a:p>
          <a:p>
            <a:r>
              <a:rPr lang="ru-RU" dirty="0"/>
              <a:t>г</a:t>
            </a:r>
            <a:r>
              <a:rPr lang="ru-RU" dirty="0" smtClean="0"/>
              <a:t>ормональные изменения в период подросткового возраста (НЕ ВСЕГДА!)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990231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Как проявляется депрессия?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9362" y="4237865"/>
            <a:ext cx="2875386" cy="2228425"/>
          </a:xfrm>
          <a:prstGeom prst="rect">
            <a:avLst/>
          </a:prstGeom>
        </p:spPr>
      </p:pic>
      <p:sp>
        <p:nvSpPr>
          <p:cNvPr id="5" name="Овальная выноска 4"/>
          <p:cNvSpPr/>
          <p:nvPr/>
        </p:nvSpPr>
        <p:spPr>
          <a:xfrm>
            <a:off x="67408" y="2727823"/>
            <a:ext cx="2852531" cy="1612348"/>
          </a:xfrm>
          <a:prstGeom prst="wedgeEllipse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Когнитивные проявления (мышление, память, внимание)</a:t>
            </a:r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46702" y="3137601"/>
            <a:ext cx="3201228" cy="2126530"/>
          </a:xfrm>
          <a:prstGeom prst="rect">
            <a:avLst/>
          </a:prstGeom>
        </p:spPr>
      </p:pic>
      <p:sp>
        <p:nvSpPr>
          <p:cNvPr id="7" name="Овальная выноска 6"/>
          <p:cNvSpPr/>
          <p:nvPr/>
        </p:nvSpPr>
        <p:spPr>
          <a:xfrm>
            <a:off x="3574498" y="1776251"/>
            <a:ext cx="2345635" cy="1307881"/>
          </a:xfrm>
          <a:prstGeom prst="wedgeEllipse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Чувства, состояния</a:t>
            </a:r>
            <a:endParaRPr lang="ru-RU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82833" y="4466946"/>
            <a:ext cx="3376793" cy="2249397"/>
          </a:xfrm>
          <a:prstGeom prst="rect">
            <a:avLst/>
          </a:prstGeom>
        </p:spPr>
      </p:pic>
      <p:sp>
        <p:nvSpPr>
          <p:cNvPr id="9" name="Овальная выноска 8"/>
          <p:cNvSpPr/>
          <p:nvPr/>
        </p:nvSpPr>
        <p:spPr>
          <a:xfrm>
            <a:off x="8861961" y="4052504"/>
            <a:ext cx="2395330" cy="1130059"/>
          </a:xfrm>
          <a:prstGeom prst="wedgeEllipse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Соматические проявления</a:t>
            </a:r>
            <a:endParaRPr lang="ru-RU" dirty="0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74693" y="1428313"/>
            <a:ext cx="3805030" cy="2537955"/>
          </a:xfrm>
          <a:prstGeom prst="rect">
            <a:avLst/>
          </a:prstGeom>
        </p:spPr>
      </p:pic>
      <p:sp>
        <p:nvSpPr>
          <p:cNvPr id="11" name="Овальная выноска 10"/>
          <p:cNvSpPr/>
          <p:nvPr/>
        </p:nvSpPr>
        <p:spPr>
          <a:xfrm>
            <a:off x="7897432" y="198340"/>
            <a:ext cx="2753140" cy="1458590"/>
          </a:xfrm>
          <a:prstGeom prst="wedgeEllipse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Волевая сфера и поведение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020104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Суицидальное поведение и депрессия. Взаимосвязь.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Поведение, проявляющееся в виде фантазий, мыслей, представлений или действий, направленных на самоповреждение или самоуничтожение и, по крайней мере, в минимальной степени мотивируемых явным или скрытым намерением смерти.</a:t>
            </a:r>
          </a:p>
          <a:p>
            <a:pPr marL="0" indent="0">
              <a:buNone/>
            </a:pPr>
            <a:r>
              <a:rPr lang="ru-RU" dirty="0"/>
              <a:t>КЛАССИФИКАЦИЯ СУИЦИДАЛЬНОГО ПОВЕДЕНИЯ: </a:t>
            </a:r>
            <a:endParaRPr lang="ru-RU" dirty="0" smtClean="0"/>
          </a:p>
          <a:p>
            <a:r>
              <a:rPr lang="ru-RU" dirty="0" smtClean="0"/>
              <a:t> </a:t>
            </a:r>
            <a:r>
              <a:rPr lang="ru-RU" dirty="0" err="1"/>
              <a:t>Антивитальные</a:t>
            </a:r>
            <a:r>
              <a:rPr lang="ru-RU" dirty="0"/>
              <a:t> переживания — размышления об отсутствии ценности жизни без четких представлений о своей смерти.</a:t>
            </a:r>
          </a:p>
          <a:p>
            <a:r>
              <a:rPr lang="ru-RU" dirty="0" smtClean="0"/>
              <a:t>Пассивные </a:t>
            </a:r>
            <a:r>
              <a:rPr lang="ru-RU" dirty="0"/>
              <a:t>суицидальные мысли — фантазии на тему своей смерти, но не лишения себя жизни.</a:t>
            </a:r>
          </a:p>
          <a:p>
            <a:r>
              <a:rPr lang="ru-RU" dirty="0" smtClean="0"/>
              <a:t>Суицидальные </a:t>
            </a:r>
            <a:r>
              <a:rPr lang="ru-RU" dirty="0"/>
              <a:t>замыслы — разработка плана суицида.</a:t>
            </a:r>
          </a:p>
          <a:p>
            <a:r>
              <a:rPr lang="ru-RU" dirty="0" smtClean="0"/>
              <a:t>Суицидальные </a:t>
            </a:r>
            <a:r>
              <a:rPr lang="ru-RU" dirty="0"/>
              <a:t>намерения — переход к выполнению плана.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24749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Суицидальное поведение –</a:t>
            </a:r>
            <a:br>
              <a:rPr lang="ru-RU" dirty="0" smtClean="0"/>
            </a:br>
            <a:r>
              <a:rPr lang="ru-RU" dirty="0" smtClean="0"/>
              <a:t> это про что?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«</a:t>
            </a:r>
            <a:r>
              <a:rPr lang="ru-RU" dirty="0"/>
              <a:t>Крик о помощи», </a:t>
            </a:r>
            <a:r>
              <a:rPr lang="ru-RU" dirty="0" smtClean="0"/>
              <a:t>призыв</a:t>
            </a:r>
            <a:endParaRPr lang="ru-RU" dirty="0"/>
          </a:p>
          <a:p>
            <a:r>
              <a:rPr lang="ru-RU" dirty="0" smtClean="0"/>
              <a:t>Протест</a:t>
            </a:r>
            <a:r>
              <a:rPr lang="ru-RU" dirty="0"/>
              <a:t>, </a:t>
            </a:r>
            <a:r>
              <a:rPr lang="ru-RU" dirty="0" smtClean="0"/>
              <a:t>месть</a:t>
            </a:r>
            <a:endParaRPr lang="ru-RU" dirty="0"/>
          </a:p>
          <a:p>
            <a:r>
              <a:rPr lang="ru-RU" dirty="0" smtClean="0"/>
              <a:t>Избегание </a:t>
            </a:r>
            <a:r>
              <a:rPr lang="ru-RU" dirty="0"/>
              <a:t>непереносимой жизненной </a:t>
            </a:r>
            <a:r>
              <a:rPr lang="ru-RU" dirty="0" smtClean="0"/>
              <a:t>ситуации</a:t>
            </a:r>
            <a:endParaRPr lang="ru-RU" dirty="0"/>
          </a:p>
          <a:p>
            <a:r>
              <a:rPr lang="ru-RU" dirty="0" smtClean="0"/>
              <a:t>Избегание страдания</a:t>
            </a:r>
            <a:endParaRPr lang="ru-RU" dirty="0"/>
          </a:p>
          <a:p>
            <a:r>
              <a:rPr lang="ru-RU" dirty="0" smtClean="0"/>
              <a:t>Наказание себя</a:t>
            </a:r>
            <a:endParaRPr lang="ru-RU" dirty="0"/>
          </a:p>
          <a:p>
            <a:r>
              <a:rPr lang="ru-RU" dirty="0" smtClean="0"/>
              <a:t>Жертвоприношение</a:t>
            </a:r>
            <a:endParaRPr lang="ru-RU" dirty="0"/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74704" y="3843131"/>
            <a:ext cx="4426737" cy="25576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5869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Аспект">
  <a:themeElements>
    <a:clrScheme name="Обычная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Аспект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1417</TotalTime>
  <Words>898</Words>
  <Application>Microsoft Office PowerPoint</Application>
  <PresentationFormat>Произвольный</PresentationFormat>
  <Paragraphs>108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Аспект</vt:lpstr>
      <vt:lpstr>Подростковые депрессии и суицидальное поведение</vt:lpstr>
      <vt:lpstr>Структура лекции</vt:lpstr>
      <vt:lpstr>О депрессии</vt:lpstr>
      <vt:lpstr>Психологические причины депрессии</vt:lpstr>
      <vt:lpstr>Социальные причины депрессии</vt:lpstr>
      <vt:lpstr>Биологические причины депрессий</vt:lpstr>
      <vt:lpstr>Как проявляется депрессия?</vt:lpstr>
      <vt:lpstr>Суицидальное поведение и депрессия. Взаимосвязь.</vt:lpstr>
      <vt:lpstr>Суицидальное поведение –  это про что?</vt:lpstr>
      <vt:lpstr>Красные флаги</vt:lpstr>
      <vt:lpstr>Что вы не можете сделать?</vt:lpstr>
      <vt:lpstr>Что вы можете сделать (родителям)?</vt:lpstr>
      <vt:lpstr>Что вы можете сделать (учителям)?</vt:lpstr>
      <vt:lpstr>Рекомендации семье, близким. </vt:lpstr>
      <vt:lpstr>НЕ рекомендуется!</vt:lpstr>
      <vt:lpstr>Благодарю за внимание!</vt:lpstr>
    </vt:vector>
  </TitlesOfParts>
  <Company>HP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Подростковые депрессии и суицидальное поведение</dc:title>
  <dc:creator>днс</dc:creator>
  <cp:lastModifiedBy>Елена</cp:lastModifiedBy>
  <cp:revision>14</cp:revision>
  <dcterms:created xsi:type="dcterms:W3CDTF">2023-02-28T05:37:50Z</dcterms:created>
  <dcterms:modified xsi:type="dcterms:W3CDTF">2023-03-02T15:00:43Z</dcterms:modified>
</cp:coreProperties>
</file>